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sldIdLst>
    <p:sldId id="256" r:id="rId2"/>
    <p:sldId id="28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7" r:id="rId12"/>
    <p:sldId id="265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3" r:id="rId2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F32E-508C-46C1-BA06-79C4E37E06F0}" type="datetimeFigureOut">
              <a:rPr lang="fr-FR" smtClean="0"/>
              <a:t>21/05/2017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B36C1-9BD8-44F5-954B-F98B9601183C}" type="slidenum">
              <a:rPr lang="fr-FR" smtClean="0"/>
              <a:t>‹N°›</a:t>
            </a:fld>
            <a:endParaRPr lang="fr-FR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600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F32E-508C-46C1-BA06-79C4E37E06F0}" type="datetimeFigureOut">
              <a:rPr lang="fr-FR" smtClean="0"/>
              <a:t>21/05/2017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B36C1-9BD8-44F5-954B-F98B960118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52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F32E-508C-46C1-BA06-79C4E37E06F0}" type="datetimeFigureOut">
              <a:rPr lang="fr-FR" smtClean="0"/>
              <a:t>21/05/2017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B36C1-9BD8-44F5-954B-F98B960118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4049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F32E-508C-46C1-BA06-79C4E37E06F0}" type="datetimeFigureOut">
              <a:rPr lang="fr-FR" smtClean="0"/>
              <a:t>21/05/2017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B36C1-9BD8-44F5-954B-F98B9601183C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18499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F32E-508C-46C1-BA06-79C4E37E06F0}" type="datetimeFigureOut">
              <a:rPr lang="fr-FR" smtClean="0"/>
              <a:t>21/05/2017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B36C1-9BD8-44F5-954B-F98B960118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90473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F32E-508C-46C1-BA06-79C4E37E06F0}" type="datetimeFigureOut">
              <a:rPr lang="fr-FR" smtClean="0"/>
              <a:t>21/05/2017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B36C1-9BD8-44F5-954B-F98B9601183C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071786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F32E-508C-46C1-BA06-79C4E37E06F0}" type="datetimeFigureOut">
              <a:rPr lang="fr-FR" smtClean="0"/>
              <a:t>21/05/2017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B36C1-9BD8-44F5-954B-F98B960118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78528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F32E-508C-46C1-BA06-79C4E37E06F0}" type="datetimeFigureOut">
              <a:rPr lang="fr-FR" smtClean="0"/>
              <a:t>21/05/2017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B36C1-9BD8-44F5-954B-F98B960118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04242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F32E-508C-46C1-BA06-79C4E37E06F0}" type="datetimeFigureOut">
              <a:rPr lang="fr-FR" smtClean="0"/>
              <a:t>21/05/2017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B36C1-9BD8-44F5-954B-F98B960118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1456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F32E-508C-46C1-BA06-79C4E37E06F0}" type="datetimeFigureOut">
              <a:rPr lang="fr-FR" smtClean="0"/>
              <a:t>21/05/2017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B36C1-9BD8-44F5-954B-F98B960118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3646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F32E-508C-46C1-BA06-79C4E37E06F0}" type="datetimeFigureOut">
              <a:rPr lang="fr-FR" smtClean="0"/>
              <a:t>21/05/2017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B36C1-9BD8-44F5-954B-F98B960118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6409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F32E-508C-46C1-BA06-79C4E37E06F0}" type="datetimeFigureOut">
              <a:rPr lang="fr-FR" smtClean="0"/>
              <a:t>21/05/2017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B36C1-9BD8-44F5-954B-F98B960118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8127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F32E-508C-46C1-BA06-79C4E37E06F0}" type="datetimeFigureOut">
              <a:rPr lang="fr-FR" smtClean="0"/>
              <a:t>21/05/2017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B36C1-9BD8-44F5-954B-F98B960118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8300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F32E-508C-46C1-BA06-79C4E37E06F0}" type="datetimeFigureOut">
              <a:rPr lang="fr-FR" smtClean="0"/>
              <a:t>21/05/2017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B36C1-9BD8-44F5-954B-F98B960118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7121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F32E-508C-46C1-BA06-79C4E37E06F0}" type="datetimeFigureOut">
              <a:rPr lang="fr-FR" smtClean="0"/>
              <a:t>21/05/2017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B36C1-9BD8-44F5-954B-F98B960118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4702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F32E-508C-46C1-BA06-79C4E37E06F0}" type="datetimeFigureOut">
              <a:rPr lang="fr-FR" smtClean="0"/>
              <a:t>21/05/2017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B36C1-9BD8-44F5-954B-F98B960118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6540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F32E-508C-46C1-BA06-79C4E37E06F0}" type="datetimeFigureOut">
              <a:rPr lang="fr-FR" smtClean="0"/>
              <a:t>21/05/2017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B36C1-9BD8-44F5-954B-F98B960118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8341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301F32E-508C-46C1-BA06-79C4E37E06F0}" type="datetimeFigureOut">
              <a:rPr lang="fr-FR" smtClean="0"/>
              <a:t>21/05/2017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B5B36C1-9BD8-44F5-954B-F98B960118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66745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08363" y="2386015"/>
            <a:ext cx="9895610" cy="1383866"/>
          </a:xfrm>
        </p:spPr>
        <p:txBody>
          <a:bodyPr>
            <a:noAutofit/>
          </a:bodyPr>
          <a:lstStyle/>
          <a:p>
            <a:pPr algn="ctr"/>
            <a:r>
              <a:rPr lang="fr-FR" sz="2400" dirty="0" smtClean="0"/>
              <a:t>Analyse, perception, et visualisation du territoire dans les </a:t>
            </a:r>
            <a:r>
              <a:rPr lang="fr-FR" sz="2400" dirty="0" err="1" smtClean="0"/>
              <a:t>tweets</a:t>
            </a:r>
            <a:r>
              <a:rPr lang="fr-FR" sz="2400" dirty="0" smtClean="0"/>
              <a:t>  </a:t>
            </a:r>
            <a:endParaRPr lang="fr-FR" sz="24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395853" y="5174673"/>
            <a:ext cx="4104410" cy="2379518"/>
          </a:xfrm>
        </p:spPr>
        <p:txBody>
          <a:bodyPr/>
          <a:lstStyle/>
          <a:p>
            <a:r>
              <a:rPr lang="fr-FR" sz="2000" b="1" dirty="0" smtClean="0"/>
              <a:t>Réaliser par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000" dirty="0" smtClean="0"/>
              <a:t>ZERGUINE Ala-eddine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000" dirty="0" smtClean="0"/>
              <a:t>GADI Younes</a:t>
            </a:r>
          </a:p>
          <a:p>
            <a:endParaRPr lang="fr-FR" dirty="0"/>
          </a:p>
        </p:txBody>
      </p:sp>
      <p:pic>
        <p:nvPicPr>
          <p:cNvPr id="5" name="Image 4" descr="C:\Users\ZER-ALA\Desktop\logo-uppa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835" y="50367"/>
            <a:ext cx="2428875" cy="11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ZoneTexte 6"/>
          <p:cNvSpPr txBox="1"/>
          <p:nvPr/>
        </p:nvSpPr>
        <p:spPr>
          <a:xfrm>
            <a:off x="3345872" y="1240992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UFR Sciences et Techniques </a:t>
            </a:r>
          </a:p>
          <a:p>
            <a:pPr algn="ctr"/>
            <a:r>
              <a:rPr lang="fr-FR" dirty="0" smtClean="0"/>
              <a:t>Département d’informatique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905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800" dirty="0" smtClean="0">
                <a:solidFill>
                  <a:schemeClr val="tx1"/>
                </a:solidFill>
              </a:rPr>
              <a:t>Développement</a:t>
            </a:r>
            <a:endParaRPr lang="fr-FR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33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0392" y="145472"/>
            <a:ext cx="11762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3200" b="1" dirty="0" smtClean="0">
                <a:solidFill>
                  <a:schemeClr val="bg2">
                    <a:lumMod val="75000"/>
                  </a:schemeClr>
                </a:solidFill>
              </a:rPr>
              <a:t> Aspects conceptuels de l’application (1)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38991" y="730247"/>
            <a:ext cx="1153391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fr-FR" sz="2400" b="1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fr-FR" sz="2000" dirty="0" smtClean="0"/>
              <a:t>Pattern Data Access Object</a:t>
            </a:r>
            <a:endParaRPr lang="fr-FR" sz="2000" dirty="0"/>
          </a:p>
          <a:p>
            <a:endParaRPr lang="fr-FR" sz="2000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fr-FR" sz="2000" dirty="0" smtClean="0"/>
              <a:t>Lien entre couche métier et couche persistance</a:t>
            </a:r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fr-FR" sz="2000" dirty="0" err="1" smtClean="0"/>
              <a:t>Mapping</a:t>
            </a:r>
            <a:r>
              <a:rPr lang="fr-FR" sz="2000" dirty="0" smtClean="0"/>
              <a:t> </a:t>
            </a:r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fr-FR" sz="2000" dirty="0" smtClean="0"/>
              <a:t>Ajout d’un ensemble d’objet qui permettent </a:t>
            </a:r>
          </a:p>
          <a:p>
            <a:pPr marL="3543300" lvl="7" indent="-342900">
              <a:buFont typeface="Wingdings" panose="05000000000000000000" pitchFamily="2" charset="2"/>
              <a:buChar char="ü"/>
            </a:pPr>
            <a:r>
              <a:rPr lang="fr-FR" sz="2000" dirty="0" smtClean="0"/>
              <a:t>Lire </a:t>
            </a:r>
          </a:p>
          <a:p>
            <a:pPr marL="3543300" lvl="7" indent="-342900">
              <a:buFont typeface="Wingdings" panose="05000000000000000000" pitchFamily="2" charset="2"/>
              <a:buChar char="ü"/>
            </a:pPr>
            <a:r>
              <a:rPr lang="fr-FR" sz="2000" dirty="0" smtClean="0"/>
              <a:t>Ecrire </a:t>
            </a:r>
          </a:p>
          <a:p>
            <a:pPr marL="3543300" lvl="7" indent="-342900">
              <a:buFont typeface="Wingdings" panose="05000000000000000000" pitchFamily="2" charset="2"/>
              <a:buChar char="ü"/>
            </a:pPr>
            <a:r>
              <a:rPr lang="fr-FR" sz="2000" dirty="0" smtClean="0"/>
              <a:t>Modifier </a:t>
            </a:r>
          </a:p>
          <a:p>
            <a:pPr marL="3543300" lvl="7" indent="-342900">
              <a:buFont typeface="Wingdings" panose="05000000000000000000" pitchFamily="2" charset="2"/>
              <a:buChar char="ü"/>
            </a:pPr>
            <a:r>
              <a:rPr lang="fr-FR" sz="2000" dirty="0" smtClean="0"/>
              <a:t>Supprimer</a:t>
            </a:r>
          </a:p>
          <a:p>
            <a:pPr lvl="2"/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000" b="1" i="1" dirty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endParaRPr lang="fr-FR" sz="2000" b="1" i="1" dirty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Image 6" descr="C:\Users\ZER-ALA\Desktop\DAO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061" y="2930236"/>
            <a:ext cx="6464939" cy="36160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782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0392" y="145472"/>
            <a:ext cx="11762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3200" b="1" dirty="0" smtClean="0">
                <a:solidFill>
                  <a:schemeClr val="bg2">
                    <a:lumMod val="75000"/>
                  </a:schemeClr>
                </a:solidFill>
              </a:rPr>
              <a:t> Aspects conceptuels de l’application (2)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38991" y="730247"/>
            <a:ext cx="1153391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fr-FR" sz="2400" b="1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fr-FR" sz="2000" dirty="0" smtClean="0"/>
              <a:t>Collecte de tweets</a:t>
            </a:r>
            <a:endParaRPr lang="fr-FR" sz="2000" dirty="0"/>
          </a:p>
          <a:p>
            <a:endParaRPr lang="fr-FR" sz="2000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000" dirty="0" smtClean="0"/>
          </a:p>
          <a:p>
            <a:pPr lvl="2"/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000" b="1" i="1" dirty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endParaRPr lang="fr-FR" sz="2000" b="1" i="1" dirty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Image 5" descr="C:\Users\ZER-ALA\Desktop\Captur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809" y="1858355"/>
            <a:ext cx="9100415" cy="44281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903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0392" y="145472"/>
            <a:ext cx="11762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3200" b="1" dirty="0" smtClean="0">
                <a:solidFill>
                  <a:schemeClr val="bg2">
                    <a:lumMod val="75000"/>
                  </a:schemeClr>
                </a:solidFill>
              </a:rPr>
              <a:t> Aspects conceptuels de l’application (3)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38991" y="730247"/>
            <a:ext cx="1153391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fr-FR" sz="2400" b="1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fr-FR" sz="2000" dirty="0" smtClean="0"/>
              <a:t>Stockage des résultats </a:t>
            </a:r>
          </a:p>
          <a:p>
            <a:endParaRPr lang="fr-FR" sz="2000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000" dirty="0" smtClean="0"/>
          </a:p>
          <a:p>
            <a:pPr lvl="2"/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000" b="1" i="1" dirty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endParaRPr lang="fr-FR" sz="2000" b="1" i="1" dirty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Image 5" descr="C:\Users\ZER-ALA\Desktop\Capture1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610" y="1818410"/>
            <a:ext cx="7174490" cy="44983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720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0392" y="145472"/>
            <a:ext cx="11762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3200" b="1" dirty="0" smtClean="0">
                <a:solidFill>
                  <a:schemeClr val="bg2">
                    <a:lumMod val="75000"/>
                  </a:schemeClr>
                </a:solidFill>
              </a:rPr>
              <a:t> Aspects conceptuels de l’application (4)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38991" y="730247"/>
            <a:ext cx="1153391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fr-FR" sz="2400" b="1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fr-FR" sz="2000" dirty="0" smtClean="0"/>
              <a:t>Analyse d’opinion </a:t>
            </a:r>
          </a:p>
          <a:p>
            <a:endParaRPr lang="fr-FR" sz="2000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000" dirty="0" smtClean="0"/>
          </a:p>
          <a:p>
            <a:pPr lvl="2"/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000" b="1" i="1" dirty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endParaRPr lang="fr-FR" sz="2000" b="1" i="1" dirty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808" y="1636241"/>
            <a:ext cx="9078741" cy="465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8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0392" y="145472"/>
            <a:ext cx="11762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3200" b="1" dirty="0" smtClean="0">
                <a:solidFill>
                  <a:schemeClr val="bg2">
                    <a:lumMod val="75000"/>
                  </a:schemeClr>
                </a:solidFill>
              </a:rPr>
              <a:t> Aspects conceptuels de l’application (5)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-176645" y="451133"/>
            <a:ext cx="1153391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fr-FR" sz="2400" b="1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fr-FR" sz="2000" dirty="0" smtClean="0"/>
              <a:t>Interaction entre l’utilisateur et le système (1) </a:t>
            </a:r>
          </a:p>
          <a:p>
            <a:endParaRPr lang="fr-FR" sz="2000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000" dirty="0" smtClean="0"/>
          </a:p>
          <a:p>
            <a:pPr lvl="2"/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000" b="1" i="1" dirty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endParaRPr lang="fr-FR" sz="2000" b="1" i="1" dirty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670" y="1408886"/>
            <a:ext cx="6786321" cy="537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3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0392" y="145472"/>
            <a:ext cx="11762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3200" b="1" dirty="0" smtClean="0">
                <a:solidFill>
                  <a:schemeClr val="bg2">
                    <a:lumMod val="75000"/>
                  </a:schemeClr>
                </a:solidFill>
              </a:rPr>
              <a:t> Aspects conceptuels de l’application (6)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-176645" y="451133"/>
            <a:ext cx="1153391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fr-FR" sz="2400" b="1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fr-FR" sz="2000" dirty="0" smtClean="0"/>
              <a:t>Interaction entre l’utilisateur et le système (2) </a:t>
            </a:r>
          </a:p>
          <a:p>
            <a:endParaRPr lang="fr-FR" sz="2000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000" dirty="0" smtClean="0"/>
          </a:p>
          <a:p>
            <a:pPr lvl="2"/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000" b="1" i="1" dirty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endParaRPr lang="fr-FR" sz="2000" b="1" i="1" dirty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Image 5" descr="C:\Users\ZER-ALA\Desktop\Document 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055" y="1744882"/>
            <a:ext cx="8103522" cy="38758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443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0392" y="145472"/>
            <a:ext cx="11762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3200" b="1" dirty="0" smtClean="0">
                <a:solidFill>
                  <a:schemeClr val="bg2">
                    <a:lumMod val="75000"/>
                  </a:schemeClr>
                </a:solidFill>
              </a:rPr>
              <a:t> Développement de </a:t>
            </a:r>
            <a:r>
              <a:rPr lang="fr-FR" sz="3200" b="1" dirty="0">
                <a:solidFill>
                  <a:schemeClr val="bg2">
                    <a:lumMod val="75000"/>
                  </a:schemeClr>
                </a:solidFill>
              </a:rPr>
              <a:t>l’application </a:t>
            </a:r>
            <a:r>
              <a:rPr lang="fr-FR" sz="3200" b="1" dirty="0" smtClean="0">
                <a:solidFill>
                  <a:schemeClr val="bg2">
                    <a:lumMod val="75000"/>
                  </a:schemeClr>
                </a:solidFill>
              </a:rPr>
              <a:t>(1)</a:t>
            </a:r>
            <a:endParaRPr lang="fr-FR" sz="3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-93518" y="583331"/>
            <a:ext cx="1153391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fr-FR" sz="2400" b="1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fr-FR" sz="2000" dirty="0" smtClean="0"/>
              <a:t>Collecte de tweets (1)</a:t>
            </a:r>
          </a:p>
          <a:p>
            <a:endParaRPr lang="fr-FR" sz="2000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fr-FR" sz="2000" dirty="0" smtClean="0"/>
              <a:t>Filtrage ( Mot-clé / </a:t>
            </a:r>
            <a:r>
              <a:rPr lang="fr-FR" sz="2000" dirty="0" err="1" smtClean="0"/>
              <a:t>Hashtag</a:t>
            </a:r>
            <a:r>
              <a:rPr lang="fr-FR" sz="2000" dirty="0" smtClean="0"/>
              <a:t> )</a:t>
            </a:r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fr-FR" sz="2000" dirty="0" smtClean="0"/>
              <a:t>Connexion à l’API Twitter :        </a:t>
            </a:r>
          </a:p>
          <a:p>
            <a:pPr marL="3543300" lvl="7" indent="-342900">
              <a:buFont typeface="Wingdings" panose="05000000000000000000" pitchFamily="2" charset="2"/>
              <a:buChar char="ü"/>
            </a:pPr>
            <a:r>
              <a:rPr lang="fr-FR" sz="2000" dirty="0" smtClean="0"/>
              <a:t>  Consumer key</a:t>
            </a:r>
          </a:p>
          <a:p>
            <a:pPr marL="3543300" lvl="7" indent="-342900">
              <a:buFont typeface="Wingdings" panose="05000000000000000000" pitchFamily="2" charset="2"/>
              <a:buChar char="ü"/>
            </a:pPr>
            <a:r>
              <a:rPr lang="fr-FR" sz="2000" dirty="0" smtClean="0"/>
              <a:t>  Consumer secret </a:t>
            </a:r>
          </a:p>
          <a:p>
            <a:pPr marL="3543300" lvl="7" indent="-342900">
              <a:buFont typeface="Wingdings" panose="05000000000000000000" pitchFamily="2" charset="2"/>
              <a:buChar char="ü"/>
            </a:pPr>
            <a:r>
              <a:rPr lang="fr-FR" sz="2000" dirty="0" smtClean="0"/>
              <a:t>  </a:t>
            </a:r>
            <a:r>
              <a:rPr lang="fr-FR" sz="2000" dirty="0" err="1" smtClean="0"/>
              <a:t>Acess</a:t>
            </a:r>
            <a:r>
              <a:rPr lang="fr-FR" sz="2000" dirty="0" smtClean="0"/>
              <a:t> </a:t>
            </a:r>
            <a:r>
              <a:rPr lang="fr-FR" sz="2000" dirty="0" err="1" smtClean="0"/>
              <a:t>token</a:t>
            </a:r>
            <a:endParaRPr lang="fr-FR" sz="2000" dirty="0" smtClean="0"/>
          </a:p>
          <a:p>
            <a:pPr marL="3543300" lvl="7" indent="-342900">
              <a:buFont typeface="Wingdings" panose="05000000000000000000" pitchFamily="2" charset="2"/>
              <a:buChar char="ü"/>
            </a:pPr>
            <a:r>
              <a:rPr lang="fr-FR" sz="2000" dirty="0" smtClean="0"/>
              <a:t>  </a:t>
            </a:r>
            <a:r>
              <a:rPr lang="fr-FR" sz="2000" dirty="0" err="1" smtClean="0"/>
              <a:t>Acess</a:t>
            </a:r>
            <a:r>
              <a:rPr lang="fr-FR" sz="2000" dirty="0" smtClean="0"/>
              <a:t> </a:t>
            </a:r>
            <a:r>
              <a:rPr lang="fr-FR" sz="2000" dirty="0" err="1" smtClean="0"/>
              <a:t>token</a:t>
            </a:r>
            <a:r>
              <a:rPr lang="fr-FR" sz="2000" dirty="0" smtClean="0"/>
              <a:t> secret </a:t>
            </a:r>
          </a:p>
          <a:p>
            <a:pPr lvl="2"/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000" b="1" i="1" dirty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endParaRPr lang="fr-FR" sz="2000" b="1" i="1" dirty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Image 5" descr="C:\Users\ZER-ALA\Desktop\Capture1111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886200"/>
            <a:ext cx="6213763" cy="19055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61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0392" y="145472"/>
            <a:ext cx="11762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3200" b="1" dirty="0" smtClean="0">
                <a:solidFill>
                  <a:schemeClr val="bg2">
                    <a:lumMod val="75000"/>
                  </a:schemeClr>
                </a:solidFill>
              </a:rPr>
              <a:t> Développement de l’application (2)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-93518" y="583331"/>
            <a:ext cx="1153391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fr-FR" sz="2400" b="1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fr-FR" sz="2000" dirty="0" smtClean="0"/>
              <a:t>Collecte de tweets (2)</a:t>
            </a:r>
          </a:p>
          <a:p>
            <a:endParaRPr lang="fr-FR" sz="2000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fr-FR" sz="2000" dirty="0" smtClean="0"/>
              <a:t>Réponse du serveur </a:t>
            </a:r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000" b="1" i="1" dirty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endParaRPr lang="fr-FR" sz="2000" b="1" i="1" dirty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Image 5" descr="C:\Users\ZER-ALA\Desktop\Captur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215" y="2337955"/>
            <a:ext cx="6519342" cy="38681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716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0392" y="145472"/>
            <a:ext cx="11762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3200" b="1" dirty="0" smtClean="0">
                <a:solidFill>
                  <a:schemeClr val="bg2">
                    <a:lumMod val="75000"/>
                  </a:schemeClr>
                </a:solidFill>
              </a:rPr>
              <a:t> Développement de l’application (3)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-93518" y="583331"/>
            <a:ext cx="1153391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fr-FR" sz="2400" b="1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fr-FR" sz="2000" dirty="0" smtClean="0"/>
              <a:t>Normalisation du texte</a:t>
            </a:r>
          </a:p>
          <a:p>
            <a:pPr lvl="2"/>
            <a:endParaRPr lang="fr-FR" sz="2000" dirty="0" smtClean="0"/>
          </a:p>
          <a:p>
            <a:pPr marL="2628900" lvl="5" indent="-342900">
              <a:buFont typeface="Arial" panose="020B0604020202020204" pitchFamily="34" charset="0"/>
              <a:buChar char="•"/>
            </a:pPr>
            <a:r>
              <a:rPr lang="fr-FR" sz="2000" dirty="0" smtClean="0"/>
              <a:t>Enlever du texte les @ , URL , # et RT</a:t>
            </a:r>
          </a:p>
          <a:p>
            <a:pPr marL="2628900" lvl="5" indent="-342900">
              <a:buFont typeface="Arial" panose="020B0604020202020204" pitchFamily="34" charset="0"/>
              <a:buChar char="•"/>
            </a:pPr>
            <a:r>
              <a:rPr lang="fr-FR" sz="2000" dirty="0" err="1" smtClean="0"/>
              <a:t>StringTokenizer</a:t>
            </a:r>
            <a:endParaRPr lang="fr-FR" sz="2000" dirty="0" smtClean="0"/>
          </a:p>
          <a:p>
            <a:endParaRPr lang="fr-FR" sz="2000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4"/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000" b="1" i="1" dirty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endParaRPr lang="fr-FR" sz="2000" b="1" i="1" dirty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44" y="2785312"/>
            <a:ext cx="4449864" cy="194285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883" y="2785311"/>
            <a:ext cx="4514286" cy="1942857"/>
          </a:xfrm>
          <a:prstGeom prst="rect">
            <a:avLst/>
          </a:prstGeom>
        </p:spPr>
      </p:pic>
      <p:sp>
        <p:nvSpPr>
          <p:cNvPr id="13" name="Flèche droite 12"/>
          <p:cNvSpPr/>
          <p:nvPr/>
        </p:nvSpPr>
        <p:spPr>
          <a:xfrm>
            <a:off x="5018809" y="3670877"/>
            <a:ext cx="1745673" cy="17172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362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24692" y="145472"/>
            <a:ext cx="11762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3200" b="1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fr-FR" sz="3200" b="1" dirty="0" smtClean="0">
                <a:solidFill>
                  <a:schemeClr val="bg2">
                    <a:lumMod val="75000"/>
                  </a:schemeClr>
                </a:solidFill>
              </a:rPr>
              <a:t>Plan</a:t>
            </a:r>
            <a:endParaRPr lang="fr-FR" sz="3200" b="1" dirty="0" smtClean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38991" y="844546"/>
            <a:ext cx="1153391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000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fr-FR" sz="2000" dirty="0" smtClean="0"/>
              <a:t>Qu’est ce que Twitter ?</a:t>
            </a:r>
            <a:endParaRPr lang="fr-FR" sz="2000" dirty="0" smtClean="0"/>
          </a:p>
          <a:p>
            <a:pPr marL="1257300" lvl="2" indent="-342900">
              <a:buFont typeface="Wingdings" panose="05000000000000000000" pitchFamily="2" charset="2"/>
              <a:buChar char="v"/>
            </a:pPr>
            <a:endParaRPr lang="fr-FR" sz="2000" dirty="0" smtClean="0"/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fr-FR" sz="2000" dirty="0" smtClean="0"/>
              <a:t>Objectifs du projet </a:t>
            </a:r>
            <a:endParaRPr lang="fr-FR" sz="2000" b="1" i="1" dirty="0" smtClean="0"/>
          </a:p>
          <a:p>
            <a:pPr marL="1257300" lvl="2" indent="-342900">
              <a:buFont typeface="Wingdings" panose="05000000000000000000" pitchFamily="2" charset="2"/>
              <a:buChar char="v"/>
            </a:pPr>
            <a:endParaRPr lang="fr-FR" sz="2000" b="1" i="1" dirty="0" smtClean="0"/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fr-FR" sz="2000" dirty="0" smtClean="0"/>
              <a:t>Etapes du projet</a:t>
            </a:r>
            <a:endParaRPr lang="fr-FR" sz="2000" dirty="0" smtClean="0"/>
          </a:p>
          <a:p>
            <a:pPr marL="1257300" lvl="2" indent="-342900">
              <a:buFont typeface="Wingdings" panose="05000000000000000000" pitchFamily="2" charset="2"/>
              <a:buChar char="v"/>
            </a:pPr>
            <a:endParaRPr lang="fr-FR" sz="2000" dirty="0" smtClean="0"/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fr-FR" sz="2000" dirty="0" smtClean="0"/>
              <a:t>Analyse d’opinion</a:t>
            </a:r>
            <a:endParaRPr lang="fr-FR" sz="2000" dirty="0" smtClean="0"/>
          </a:p>
          <a:p>
            <a:pPr marL="1257300" lvl="2" indent="-342900">
              <a:buFont typeface="Wingdings" panose="05000000000000000000" pitchFamily="2" charset="2"/>
              <a:buChar char="v"/>
            </a:pPr>
            <a:endParaRPr lang="fr-FR" sz="2000" dirty="0" smtClean="0"/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fr-FR" sz="2000" dirty="0" smtClean="0"/>
              <a:t>Outils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endParaRPr lang="fr-FR" sz="2000" dirty="0"/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fr-FR" sz="2000" dirty="0" smtClean="0"/>
              <a:t>Aspects conceptuels de l’application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endParaRPr lang="fr-FR" sz="2000" dirty="0" smtClean="0"/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fr-FR" sz="2000" dirty="0" smtClean="0"/>
              <a:t>Développement de l’application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endParaRPr lang="fr-FR" sz="2000" dirty="0" smtClean="0"/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fr-FR" sz="2000" dirty="0" smtClean="0"/>
              <a:t>Conclusion</a:t>
            </a:r>
          </a:p>
          <a:p>
            <a:pPr lvl="2"/>
            <a:endParaRPr lang="fr-FR" sz="2000" dirty="0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000" b="1" i="1" dirty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000" b="1" i="1" dirty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endParaRPr lang="fr-FR" sz="2000" b="1" i="1" dirty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45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0392" y="145472"/>
            <a:ext cx="11762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3200" b="1" dirty="0" smtClean="0">
                <a:solidFill>
                  <a:schemeClr val="bg2">
                    <a:lumMod val="75000"/>
                  </a:schemeClr>
                </a:solidFill>
              </a:rPr>
              <a:t> Développement de l’application (4)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-93518" y="583331"/>
            <a:ext cx="1153391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fr-FR" sz="2400" b="1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fr-FR" sz="2000" dirty="0" smtClean="0"/>
              <a:t>Stockage</a:t>
            </a:r>
          </a:p>
          <a:p>
            <a:pPr lvl="2"/>
            <a:endParaRPr lang="fr-FR" sz="2000" dirty="0" smtClean="0"/>
          </a:p>
          <a:p>
            <a:pPr marL="2628900" lvl="5" indent="-342900">
              <a:buFont typeface="Arial" panose="020B0604020202020204" pitchFamily="34" charset="0"/>
              <a:buChar char="•"/>
            </a:pPr>
            <a:r>
              <a:rPr lang="fr-FR" sz="2000" dirty="0" err="1" smtClean="0"/>
              <a:t>Tweet</a:t>
            </a:r>
            <a:r>
              <a:rPr lang="fr-FR" sz="2000" dirty="0" smtClean="0"/>
              <a:t> : stockage temporaire </a:t>
            </a:r>
          </a:p>
          <a:p>
            <a:pPr marL="2628900" lvl="5" indent="-342900">
              <a:buFont typeface="Arial" panose="020B0604020202020204" pitchFamily="34" charset="0"/>
              <a:buChar char="•"/>
            </a:pPr>
            <a:r>
              <a:rPr lang="fr-FR" sz="2000" dirty="0" smtClean="0"/>
              <a:t>Utilisateur : informations sur les utilisateurs</a:t>
            </a:r>
          </a:p>
          <a:p>
            <a:pPr marL="2628900" lvl="5" indent="-342900">
              <a:buFont typeface="Arial" panose="020B0604020202020204" pitchFamily="34" charset="0"/>
              <a:buChar char="•"/>
            </a:pPr>
            <a:r>
              <a:rPr lang="fr-FR" sz="2000" dirty="0" smtClean="0"/>
              <a:t>Sauvegarde : stockage définitif  </a:t>
            </a:r>
          </a:p>
          <a:p>
            <a:endParaRPr lang="fr-FR" sz="2000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4"/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000" b="1" i="1" dirty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endParaRPr lang="fr-FR" sz="2000" b="1" i="1" dirty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Image 5" descr="C:\Users\ZER-ALA\Desktop\DiaClass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566" y="3126566"/>
            <a:ext cx="6437515" cy="23183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061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0392" y="145472"/>
            <a:ext cx="11762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3200" b="1" dirty="0" smtClean="0">
                <a:solidFill>
                  <a:schemeClr val="bg2">
                    <a:lumMod val="75000"/>
                  </a:schemeClr>
                </a:solidFill>
              </a:rPr>
              <a:t> Développement de l’application (5)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-93518" y="583331"/>
            <a:ext cx="1153391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fr-FR" sz="2400" b="1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fr-FR" sz="2000" dirty="0" smtClean="0"/>
              <a:t>Analyse d’opinion</a:t>
            </a:r>
          </a:p>
          <a:p>
            <a:pPr lvl="2"/>
            <a:endParaRPr lang="fr-FR" sz="2000" dirty="0" smtClean="0"/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fr-FR" sz="2000" dirty="0" err="1" smtClean="0"/>
              <a:t>Elixa</a:t>
            </a:r>
            <a:endParaRPr lang="fr-FR" sz="2000" dirty="0" smtClean="0"/>
          </a:p>
          <a:p>
            <a:pPr marL="3086100" lvl="6" indent="-342900">
              <a:buFont typeface="Wingdings" panose="05000000000000000000" pitchFamily="2" charset="2"/>
              <a:buChar char="ü"/>
            </a:pPr>
            <a:r>
              <a:rPr lang="fr-FR" sz="2000" dirty="0" smtClean="0"/>
              <a:t>Train-gp</a:t>
            </a:r>
          </a:p>
          <a:p>
            <a:pPr marL="3086100" lvl="6" indent="-342900">
              <a:buFont typeface="Wingdings" panose="05000000000000000000" pitchFamily="2" charset="2"/>
              <a:buChar char="ü"/>
            </a:pPr>
            <a:r>
              <a:rPr lang="fr-FR" sz="2000" dirty="0" err="1" smtClean="0"/>
              <a:t>Eval</a:t>
            </a:r>
            <a:r>
              <a:rPr lang="fr-FR" sz="2000" dirty="0" smtClean="0"/>
              <a:t>-gp</a:t>
            </a:r>
          </a:p>
          <a:p>
            <a:pPr marL="3086100" lvl="6" indent="-342900">
              <a:buFont typeface="Wingdings" panose="05000000000000000000" pitchFamily="2" charset="2"/>
              <a:buChar char="ü"/>
            </a:pPr>
            <a:r>
              <a:rPr lang="fr-FR" sz="2000" dirty="0" smtClean="0"/>
              <a:t>Tag-gp</a:t>
            </a:r>
          </a:p>
          <a:p>
            <a:pPr marL="3086100" lvl="6" indent="-342900">
              <a:buFont typeface="Wingdings" panose="05000000000000000000" pitchFamily="2" charset="2"/>
              <a:buChar char="ü"/>
            </a:pPr>
            <a:r>
              <a:rPr lang="fr-FR" sz="2000" dirty="0" smtClean="0"/>
              <a:t>Slot2</a:t>
            </a:r>
          </a:p>
          <a:p>
            <a:pPr marL="3086100" lvl="6" indent="-342900">
              <a:buFont typeface="Wingdings" panose="05000000000000000000" pitchFamily="2" charset="2"/>
              <a:buChar char="ü"/>
            </a:pPr>
            <a:r>
              <a:rPr lang="fr-FR" sz="2000" dirty="0" err="1" smtClean="0"/>
              <a:t>TagSentences</a:t>
            </a:r>
            <a:endParaRPr lang="fr-FR" sz="2000" dirty="0" smtClean="0"/>
          </a:p>
          <a:p>
            <a:pPr marL="3086100" lvl="6" indent="-342900">
              <a:buFont typeface="Wingdings" panose="05000000000000000000" pitchFamily="2" charset="2"/>
              <a:buChar char="ü"/>
            </a:pPr>
            <a:r>
              <a:rPr lang="fr-FR" sz="2000" dirty="0" smtClean="0"/>
              <a:t>Tag-</a:t>
            </a:r>
            <a:r>
              <a:rPr lang="fr-FR" sz="2000" dirty="0" err="1" smtClean="0"/>
              <a:t>naf</a:t>
            </a:r>
            <a:endParaRPr lang="fr-FR" sz="2000" dirty="0" smtClean="0"/>
          </a:p>
          <a:p>
            <a:pPr lvl="4"/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000" b="1" i="1" dirty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endParaRPr lang="fr-FR" sz="2000" b="1" i="1" dirty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874" y="1633602"/>
            <a:ext cx="7093091" cy="1333743"/>
          </a:xfrm>
          <a:prstGeom prst="rect">
            <a:avLst/>
          </a:prstGeom>
        </p:spPr>
      </p:pic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672139"/>
              </p:ext>
            </p:extLst>
          </p:nvPr>
        </p:nvGraphicFramePr>
        <p:xfrm>
          <a:off x="722745" y="4501956"/>
          <a:ext cx="10883901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2413"/>
                <a:gridCol w="8971488"/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Input.tab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        1500 personnes attendus</a:t>
                      </a:r>
                      <a:r>
                        <a:rPr lang="fr-FR" baseline="0" dirty="0" smtClean="0"/>
                        <a:t> sur la plage à Saint Sébastien. Tomborrada énorme pour saluer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Output.txt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1        Positive        1500 personnes attendus</a:t>
                      </a:r>
                      <a:r>
                        <a:rPr lang="fr-FR" baseline="0" dirty="0" smtClean="0"/>
                        <a:t> sur la plage à Saint Sébastien. Tomborrada énorme pour saluer</a:t>
                      </a:r>
                      <a:endParaRPr lang="fr-FR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635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0392" y="145472"/>
            <a:ext cx="11762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3200" b="1" dirty="0" smtClean="0">
                <a:solidFill>
                  <a:schemeClr val="bg2">
                    <a:lumMod val="75000"/>
                  </a:schemeClr>
                </a:solidFill>
              </a:rPr>
              <a:t> Développement de l’application (6)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-93518" y="583331"/>
            <a:ext cx="1153391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fr-FR" sz="2400" b="1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fr-FR" sz="2000" dirty="0" smtClean="0"/>
              <a:t>Annotation manuelle VS </a:t>
            </a:r>
            <a:r>
              <a:rPr lang="fr-FR" sz="2000" dirty="0" smtClean="0"/>
              <a:t>Annotation automatique</a:t>
            </a:r>
            <a:endParaRPr lang="fr-FR" sz="2000" dirty="0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000" dirty="0" smtClean="0"/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fr-FR" sz="2000" dirty="0" smtClean="0"/>
              <a:t>Sur 384 tweets</a:t>
            </a:r>
          </a:p>
          <a:p>
            <a:pPr lvl="4"/>
            <a:r>
              <a:rPr lang="fr-FR" sz="2000" dirty="0"/>
              <a:t> </a:t>
            </a:r>
            <a:r>
              <a:rPr lang="fr-FR" sz="2000" dirty="0" smtClean="0"/>
              <a:t>                      </a:t>
            </a:r>
            <a:r>
              <a:rPr lang="fr-FR" sz="2000" dirty="0" err="1" smtClean="0"/>
              <a:t>Elixa</a:t>
            </a:r>
            <a:r>
              <a:rPr lang="fr-FR" sz="2000" dirty="0" smtClean="0"/>
              <a:t> :  255 « Neutre »</a:t>
            </a:r>
          </a:p>
          <a:p>
            <a:pPr lvl="4"/>
            <a:r>
              <a:rPr lang="fr-FR" sz="2000" dirty="0" smtClean="0"/>
              <a:t>                       Manuellement :  134 « Neutre » 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000" b="1" i="1" dirty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endParaRPr lang="fr-FR" sz="2000" b="1" i="1" dirty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8" name="Tableau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348338"/>
              </p:ext>
            </p:extLst>
          </p:nvPr>
        </p:nvGraphicFramePr>
        <p:xfrm>
          <a:off x="1179945" y="3221498"/>
          <a:ext cx="9990281" cy="241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7872"/>
                <a:gridCol w="1966837"/>
                <a:gridCol w="215557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Tweet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Annotation manuelle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Annotation</a:t>
                      </a:r>
                      <a:r>
                        <a:rPr lang="fr-FR" baseline="0" dirty="0" smtClean="0"/>
                        <a:t> automatique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Ce sont les entrepreneurs qui permettent le rayonnement de la métropole de Bordeaux 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Positive</a:t>
                      </a:r>
                      <a:r>
                        <a:rPr lang="fr-FR" dirty="0" smtClean="0"/>
                        <a:t> 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Neutre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Je me réjouis de l’accord avec @gironde !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Positive 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Positive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Réservez votre 9 mars 2017 : Volumes capables – Bordeaux</a:t>
                      </a:r>
                      <a:r>
                        <a:rPr lang="fr-FR" sz="1400" baseline="0" dirty="0" smtClean="0"/>
                        <a:t> Métropole - Brazza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Positive 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Neutre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#BORDEAUX : journée « Usine morte » chez Ford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Négative 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Négative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579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0392" y="145472"/>
            <a:ext cx="11762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3200" b="1" dirty="0" smtClean="0">
                <a:solidFill>
                  <a:schemeClr val="bg2">
                    <a:lumMod val="75000"/>
                  </a:schemeClr>
                </a:solidFill>
              </a:rPr>
              <a:t> Développement de l’application (7)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-93518" y="583331"/>
            <a:ext cx="1153391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fr-FR" sz="2400" b="1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fr-FR" sz="2000" dirty="0" smtClean="0"/>
              <a:t>Application web (1)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000" dirty="0" smtClean="0"/>
          </a:p>
          <a:p>
            <a:pPr marL="2628900" lvl="5" indent="-342900">
              <a:buFont typeface="Arial" panose="020B0604020202020204" pitchFamily="34" charset="0"/>
              <a:buChar char="•"/>
            </a:pPr>
            <a:r>
              <a:rPr lang="fr-FR" sz="2000" dirty="0" smtClean="0"/>
              <a:t>Acronyme ( APVT )</a:t>
            </a:r>
          </a:p>
          <a:p>
            <a:pPr marL="2628900" lvl="5" indent="-342900">
              <a:buFont typeface="Arial" panose="020B0604020202020204" pitchFamily="34" charset="0"/>
              <a:buChar char="•"/>
            </a:pPr>
            <a:r>
              <a:rPr lang="fr-FR" sz="2000" dirty="0" smtClean="0"/>
              <a:t>Analyse, perception et visualisation du territoire </a:t>
            </a:r>
            <a:endParaRPr lang="fr-FR" sz="20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000" b="1" i="1" dirty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endParaRPr lang="fr-FR" sz="2000" b="1" i="1" dirty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r>
              <a:rPr lang="fr-FR" sz="2000" b="1" i="1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</p:txBody>
      </p:sp>
      <p:pic>
        <p:nvPicPr>
          <p:cNvPr id="3" name="Collect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18705" y="2410691"/>
            <a:ext cx="7541821" cy="422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1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0392" y="145472"/>
            <a:ext cx="11762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3200" b="1" dirty="0" smtClean="0">
                <a:solidFill>
                  <a:schemeClr val="bg2">
                    <a:lumMod val="75000"/>
                  </a:schemeClr>
                </a:solidFill>
              </a:rPr>
              <a:t> Développement de l’application (8)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-93518" y="583331"/>
            <a:ext cx="1153391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fr-FR" sz="2400" b="1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fr-FR" sz="2000" dirty="0" smtClean="0"/>
              <a:t>Application web (2)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000" dirty="0" smtClean="0"/>
          </a:p>
          <a:p>
            <a:pPr lvl="2"/>
            <a:endParaRPr lang="fr-FR" sz="2000" b="1" i="1" dirty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endParaRPr lang="fr-FR" sz="2000" b="1" i="1" dirty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r>
              <a:rPr lang="fr-FR" sz="2000" b="1" i="1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</p:txBody>
      </p:sp>
      <p:pic>
        <p:nvPicPr>
          <p:cNvPr id="2" name="Analys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3866" y="1662545"/>
            <a:ext cx="8135560" cy="455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16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0392" y="145472"/>
            <a:ext cx="11762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3200" b="1" dirty="0" smtClean="0">
                <a:solidFill>
                  <a:schemeClr val="bg2">
                    <a:lumMod val="75000"/>
                  </a:schemeClr>
                </a:solidFill>
              </a:rPr>
              <a:t> Développement de l’application (9)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-93518" y="583331"/>
            <a:ext cx="1153391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fr-FR" sz="2400" b="1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fr-FR" sz="2000" dirty="0" smtClean="0"/>
              <a:t>Application web (3)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000" dirty="0" smtClean="0"/>
          </a:p>
          <a:p>
            <a:pPr lvl="2"/>
            <a:endParaRPr lang="fr-FR" sz="2000" b="1" i="1" dirty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endParaRPr lang="fr-FR" sz="2000" b="1" i="1" dirty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r>
              <a:rPr lang="fr-FR" sz="2000" b="1" i="1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</p:txBody>
      </p:sp>
      <p:pic>
        <p:nvPicPr>
          <p:cNvPr id="2" name="sauvegard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90855" y="1787236"/>
            <a:ext cx="7801582" cy="436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9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800" dirty="0" smtClean="0">
                <a:solidFill>
                  <a:schemeClr val="tx1"/>
                </a:solidFill>
              </a:rPr>
              <a:t>Conclusion</a:t>
            </a:r>
            <a:endParaRPr lang="fr-FR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95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0392" y="145472"/>
            <a:ext cx="11762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3200" b="1" dirty="0" smtClean="0">
                <a:solidFill>
                  <a:schemeClr val="bg2">
                    <a:lumMod val="75000"/>
                  </a:schemeClr>
                </a:solidFill>
              </a:rPr>
              <a:t>  Conclusion </a:t>
            </a:r>
            <a:endParaRPr lang="fr-FR" sz="3200" b="1" dirty="0" smtClean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-93518" y="583331"/>
            <a:ext cx="1153391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fr-FR" sz="2400" b="1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Wingdings" panose="05000000000000000000" pitchFamily="2" charset="2"/>
              <a:buChar char="v"/>
            </a:pPr>
            <a:endParaRPr lang="fr-FR" sz="2000" dirty="0" smtClean="0"/>
          </a:p>
          <a:p>
            <a:pPr marL="1257300" lvl="2" indent="-342900">
              <a:buFont typeface="Wingdings" panose="05000000000000000000" pitchFamily="2" charset="2"/>
              <a:buChar char="v"/>
            </a:pPr>
            <a:endParaRPr lang="fr-FR" sz="2000" dirty="0" smtClean="0"/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fr-FR" sz="2000" dirty="0" smtClean="0"/>
              <a:t>L’utilisation d’un serveur et inclure nos fonctionnalités dans une application web permettant aux utilisateurs n’ayant pas </a:t>
            </a:r>
            <a:r>
              <a:rPr lang="fr-FR" sz="2000" dirty="0" err="1" smtClean="0"/>
              <a:t>Elixa</a:t>
            </a:r>
            <a:r>
              <a:rPr lang="fr-FR" sz="2000" dirty="0" smtClean="0"/>
              <a:t> de pouvoir annoter</a:t>
            </a:r>
          </a:p>
          <a:p>
            <a:pPr lvl="2"/>
            <a:endParaRPr lang="fr-FR" sz="2000" dirty="0" smtClean="0"/>
          </a:p>
          <a:p>
            <a:pPr marL="1257300" lvl="2" indent="-342900">
              <a:buFont typeface="Wingdings" panose="05000000000000000000" pitchFamily="2" charset="2"/>
              <a:buChar char="v"/>
            </a:pPr>
            <a:endParaRPr lang="fr-FR" sz="2000" dirty="0"/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fr-FR" sz="2000" dirty="0" smtClean="0"/>
              <a:t>Augmentation des performances de l’application 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endParaRPr lang="fr-FR" sz="2000" dirty="0" smtClean="0"/>
          </a:p>
          <a:p>
            <a:pPr marL="1257300" lvl="2" indent="-342900">
              <a:buFont typeface="Wingdings" panose="05000000000000000000" pitchFamily="2" charset="2"/>
              <a:buChar char="v"/>
            </a:pPr>
            <a:endParaRPr lang="fr-FR" sz="2000" dirty="0"/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fr-FR" sz="2000" dirty="0" smtClean="0"/>
              <a:t>Amélioration de l’IHM </a:t>
            </a:r>
            <a:endParaRPr lang="fr-FR" sz="2000" dirty="0" smtClean="0"/>
          </a:p>
          <a:p>
            <a:pPr lvl="2"/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000" b="1" i="1" dirty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endParaRPr lang="fr-FR" sz="2000" b="1" i="1" dirty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16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800" dirty="0" smtClean="0">
                <a:solidFill>
                  <a:schemeClr val="tx1"/>
                </a:solidFill>
              </a:rPr>
              <a:t>Merci pour </a:t>
            </a:r>
            <a:r>
              <a:rPr lang="fr-FR" sz="4800" smtClean="0">
                <a:solidFill>
                  <a:schemeClr val="tx1"/>
                </a:solidFill>
              </a:rPr>
              <a:t>votre attention !</a:t>
            </a:r>
            <a:endParaRPr lang="fr-FR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18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800" dirty="0">
                <a:solidFill>
                  <a:schemeClr val="tx1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1464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24692" y="145472"/>
            <a:ext cx="11762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3200" b="1" dirty="0" smtClean="0">
                <a:solidFill>
                  <a:schemeClr val="bg2">
                    <a:lumMod val="75000"/>
                  </a:schemeClr>
                </a:solidFill>
              </a:rPr>
              <a:t> Qu’est-ce que Twitter ?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09155" y="1229010"/>
            <a:ext cx="1153391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000" dirty="0" smtClean="0">
              <a:solidFill>
                <a:schemeClr val="bg2">
                  <a:lumMod val="75000"/>
                </a:schemeClr>
              </a:solidFill>
            </a:endParaRPr>
          </a:p>
          <a:p>
            <a:endParaRPr lang="fr-FR" sz="2000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fr-FR" sz="2000" dirty="0" smtClean="0"/>
              <a:t>Plateforme de micro-</a:t>
            </a:r>
            <a:r>
              <a:rPr lang="fr-FR" sz="2000" dirty="0" err="1" smtClean="0"/>
              <a:t>blogging</a:t>
            </a:r>
            <a:endParaRPr lang="fr-FR" sz="2000" dirty="0" smtClean="0"/>
          </a:p>
          <a:p>
            <a:pPr marL="1257300" lvl="2" indent="-342900">
              <a:buFont typeface="Wingdings" panose="05000000000000000000" pitchFamily="2" charset="2"/>
              <a:buChar char="v"/>
            </a:pPr>
            <a:endParaRPr lang="fr-FR" sz="2000" dirty="0" smtClean="0"/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fr-FR" sz="2000" dirty="0" smtClean="0"/>
              <a:t>Message de 140 caractère appelés </a:t>
            </a:r>
            <a:r>
              <a:rPr lang="fr-FR" sz="2000" b="1" i="1" dirty="0" smtClean="0"/>
              <a:t>tweets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endParaRPr lang="fr-FR" sz="2000" b="1" i="1" dirty="0" smtClean="0"/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fr-FR" sz="2000" dirty="0" smtClean="0"/>
              <a:t>Création le 21 mars 2006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endParaRPr lang="fr-FR" sz="2000" dirty="0" smtClean="0"/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fr-FR" sz="2000" dirty="0" smtClean="0"/>
              <a:t>313 millions d’utilisateurs actifs / mois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endParaRPr lang="fr-FR" sz="2000" dirty="0" smtClean="0"/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fr-FR" sz="2000" dirty="0" smtClean="0"/>
              <a:t>500 millions de tweets envoyés / jour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000" b="1" i="1" dirty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000" b="1" i="1" dirty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endParaRPr lang="fr-FR" sz="2000" b="1" i="1" dirty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918" y="4111591"/>
            <a:ext cx="3719945" cy="239311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26" y="730247"/>
            <a:ext cx="2826327" cy="241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49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24692" y="145472"/>
            <a:ext cx="11762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3200" b="1" dirty="0">
                <a:solidFill>
                  <a:schemeClr val="bg2">
                    <a:lumMod val="75000"/>
                  </a:schemeClr>
                </a:solidFill>
              </a:rPr>
              <a:t>Objectifs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38991" y="730247"/>
            <a:ext cx="1153391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fr-FR" sz="2400" b="1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fr-FR" sz="2000" dirty="0"/>
              <a:t>Une application web</a:t>
            </a:r>
          </a:p>
          <a:p>
            <a:endParaRPr lang="fr-FR" sz="2000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000" dirty="0" smtClean="0"/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fr-FR" sz="2000" dirty="0" smtClean="0"/>
              <a:t>Collecter 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endParaRPr lang="fr-FR" sz="2000" dirty="0" smtClean="0"/>
          </a:p>
          <a:p>
            <a:pPr marL="1257300" lvl="2" indent="-342900">
              <a:buFont typeface="Wingdings" panose="05000000000000000000" pitchFamily="2" charset="2"/>
              <a:buChar char="v"/>
            </a:pPr>
            <a:endParaRPr lang="fr-FR" sz="2000" b="1" dirty="0" smtClean="0"/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fr-FR" sz="2000" dirty="0" smtClean="0"/>
              <a:t>Normaliser ( Nettoyer )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endParaRPr lang="fr-FR" sz="2000" dirty="0" smtClean="0"/>
          </a:p>
          <a:p>
            <a:pPr marL="1257300" lvl="2" indent="-342900">
              <a:buFont typeface="Wingdings" panose="05000000000000000000" pitchFamily="2" charset="2"/>
              <a:buChar char="v"/>
            </a:pPr>
            <a:endParaRPr lang="fr-FR" sz="2000" dirty="0" smtClean="0"/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fr-FR" sz="2000" dirty="0" smtClean="0"/>
              <a:t>Analyser</a:t>
            </a:r>
            <a:endParaRPr lang="fr-FR" sz="20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000" b="1" i="1" dirty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endParaRPr lang="fr-FR" sz="2000" b="1" i="1" dirty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8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800" dirty="0" smtClean="0">
                <a:solidFill>
                  <a:schemeClr val="tx1"/>
                </a:solidFill>
              </a:rPr>
              <a:t>Analyse</a:t>
            </a:r>
            <a:endParaRPr lang="fr-FR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89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24692" y="145472"/>
            <a:ext cx="11762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3200" b="1" dirty="0" smtClean="0">
                <a:solidFill>
                  <a:schemeClr val="bg2">
                    <a:lumMod val="75000"/>
                  </a:schemeClr>
                </a:solidFill>
              </a:rPr>
              <a:t>Etapes du projet</a:t>
            </a:r>
            <a:endParaRPr lang="fr-FR" sz="32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983" y="1315022"/>
            <a:ext cx="10171721" cy="488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24692" y="145472"/>
            <a:ext cx="11762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3200" b="1" dirty="0" smtClean="0">
                <a:solidFill>
                  <a:schemeClr val="bg2">
                    <a:lumMod val="75000"/>
                  </a:schemeClr>
                </a:solidFill>
              </a:rPr>
              <a:t>Analyse d’opinion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38991" y="730247"/>
            <a:ext cx="11533910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000" dirty="0" smtClean="0">
              <a:solidFill>
                <a:schemeClr val="bg2">
                  <a:lumMod val="75000"/>
                </a:schemeClr>
              </a:solidFill>
            </a:endParaRPr>
          </a:p>
          <a:p>
            <a:endParaRPr lang="fr-FR" sz="2000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fr-FR" sz="2000" dirty="0" smtClean="0"/>
              <a:t>Déterminer la tonalité émotionnelle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fr-FR" sz="2000" dirty="0" smtClean="0"/>
              <a:t>Comprendre la perception, les opinions et les émotions  </a:t>
            </a:r>
            <a:endParaRPr lang="fr-FR" sz="2000" dirty="0"/>
          </a:p>
          <a:p>
            <a:pPr marL="1257300" lvl="2" indent="-342900">
              <a:buFont typeface="Wingdings" panose="05000000000000000000" pitchFamily="2" charset="2"/>
              <a:buChar char="v"/>
            </a:pPr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Wingdings" panose="05000000000000000000" pitchFamily="2" charset="2"/>
              <a:buChar char="v"/>
            </a:pPr>
            <a:endParaRPr lang="fr-FR" sz="2000" b="1" i="1" dirty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Wingdings" panose="05000000000000000000" pitchFamily="2" charset="2"/>
              <a:buChar char="v"/>
            </a:pPr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Wingdings" panose="05000000000000000000" pitchFamily="2" charset="2"/>
              <a:buChar char="v"/>
            </a:pPr>
            <a:endParaRPr lang="fr-FR" sz="2000" b="1" i="1" dirty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Wingdings" panose="05000000000000000000" pitchFamily="2" charset="2"/>
              <a:buChar char="v"/>
            </a:pPr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Wingdings" panose="05000000000000000000" pitchFamily="2" charset="2"/>
              <a:buChar char="v"/>
            </a:pPr>
            <a:endParaRPr lang="fr-FR" sz="2000" b="1" i="1" dirty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Wingdings" panose="05000000000000000000" pitchFamily="2" charset="2"/>
              <a:buChar char="v"/>
            </a:pPr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Wingdings" panose="05000000000000000000" pitchFamily="2" charset="2"/>
              <a:buChar char="v"/>
            </a:pPr>
            <a:endParaRPr lang="fr-FR" sz="2000" b="1" i="1" dirty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Wingdings" panose="05000000000000000000" pitchFamily="2" charset="2"/>
              <a:buChar char="v"/>
            </a:pPr>
            <a:endParaRPr lang="fr-FR" sz="2000" dirty="0"/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fr-FR" sz="2000" dirty="0"/>
              <a:t>Analyse </a:t>
            </a:r>
            <a:r>
              <a:rPr lang="fr-FR" sz="2000" dirty="0" smtClean="0"/>
              <a:t>syntaxique </a:t>
            </a:r>
          </a:p>
          <a:p>
            <a:pPr lvl="2"/>
            <a:endParaRPr lang="fr-FR" sz="2000" dirty="0" smtClean="0"/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fr-FR" sz="2000" dirty="0" err="1" smtClean="0"/>
              <a:t>Stemmatisation</a:t>
            </a:r>
            <a:endParaRPr lang="fr-FR" sz="2000" dirty="0" smtClean="0"/>
          </a:p>
          <a:p>
            <a:pPr marL="1257300" lvl="2" indent="-342900">
              <a:buFont typeface="Wingdings" panose="05000000000000000000" pitchFamily="2" charset="2"/>
              <a:buChar char="v"/>
            </a:pPr>
            <a:endParaRPr lang="fr-FR" sz="2000" dirty="0" smtClean="0"/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fr-FR" sz="2000" dirty="0" smtClean="0"/>
              <a:t>Lemmatisation</a:t>
            </a:r>
            <a:endParaRPr lang="fr-FR" sz="2000" dirty="0"/>
          </a:p>
          <a:p>
            <a:pPr lvl="2"/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endParaRPr lang="fr-FR" sz="2000" b="1" i="1" dirty="0">
              <a:solidFill>
                <a:schemeClr val="bg2">
                  <a:lumMod val="75000"/>
                </a:schemeClr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000" b="1" i="1" dirty="0" smtClean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160" y="967971"/>
            <a:ext cx="2800741" cy="1638529"/>
          </a:xfrm>
          <a:prstGeom prst="rect">
            <a:avLst/>
          </a:prstGeom>
        </p:spPr>
      </p:pic>
      <p:pic>
        <p:nvPicPr>
          <p:cNvPr id="7" name="Image 6" descr="C:\Users\ZER-ALA\Desktop\Capturedfgdf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044" y="2438660"/>
            <a:ext cx="4969510" cy="21469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964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0392" y="145472"/>
            <a:ext cx="11762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3200" b="1" dirty="0" smtClean="0">
                <a:solidFill>
                  <a:schemeClr val="bg2">
                    <a:lumMod val="75000"/>
                  </a:schemeClr>
                </a:solidFill>
              </a:rPr>
              <a:t> Outils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74" y="1338493"/>
            <a:ext cx="2952412" cy="192196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533" y="3824848"/>
            <a:ext cx="3943014" cy="270515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222" y="1294640"/>
            <a:ext cx="2528847" cy="196581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532" y="1338493"/>
            <a:ext cx="2438740" cy="209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2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ecteur">
  <a:themeElements>
    <a:clrScheme name="Secteu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eu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eu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295</TotalTime>
  <Words>517</Words>
  <Application>Microsoft Office PowerPoint</Application>
  <PresentationFormat>Grand écran</PresentationFormat>
  <Paragraphs>284</Paragraphs>
  <Slides>28</Slides>
  <Notes>0</Notes>
  <HiddenSlides>0</HiddenSlides>
  <MMClips>3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3" baseType="lpstr">
      <vt:lpstr>Arial</vt:lpstr>
      <vt:lpstr>Century Gothic</vt:lpstr>
      <vt:lpstr>Wingdings</vt:lpstr>
      <vt:lpstr>Wingdings 3</vt:lpstr>
      <vt:lpstr>Secteur</vt:lpstr>
      <vt:lpstr>Analyse, perception, et visualisation du territoire dans les tweets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Analyse, perception, et visualisation du territoire dans les tweets (APVT)</dc:title>
  <dc:creator>ZERGUINE Ala</dc:creator>
  <cp:lastModifiedBy>ZERGUINE Ala</cp:lastModifiedBy>
  <cp:revision>44</cp:revision>
  <dcterms:created xsi:type="dcterms:W3CDTF">2017-05-19T21:45:09Z</dcterms:created>
  <dcterms:modified xsi:type="dcterms:W3CDTF">2017-05-21T17:36:59Z</dcterms:modified>
</cp:coreProperties>
</file>